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3" r:id="rId9"/>
    <p:sldId id="264" r:id="rId10"/>
    <p:sldId id="262" r:id="rId11"/>
    <p:sldId id="267" r:id="rId12"/>
    <p:sldId id="268" r:id="rId13"/>
    <p:sldId id="273" r:id="rId14"/>
    <p:sldId id="269" r:id="rId15"/>
    <p:sldId id="271" r:id="rId16"/>
    <p:sldId id="270" r:id="rId17"/>
    <p:sldId id="274" r:id="rId18"/>
    <p:sldId id="272" r:id="rId19"/>
    <p:sldId id="265" r:id="rId20"/>
  </p:sldIdLst>
  <p:sldSz cx="9144000" cy="5143500" type="screen16x9"/>
  <p:notesSz cx="6858000" cy="9144000"/>
  <p:embeddedFontLst>
    <p:embeddedFont>
      <p:font typeface="Source Sans Pro" panose="020B0604020202020204" charset="0"/>
      <p:regular r:id="rId22"/>
      <p:bold r:id="rId23"/>
      <p:italic r:id="rId24"/>
      <p:boldItalic r:id="rId25"/>
    </p:embeddedFont>
    <p:embeddedFont>
      <p:font typeface="Lato" panose="020B0604020202020204" charset="0"/>
      <p:regular r:id="rId26"/>
      <p:bold r:id="rId27"/>
      <p:italic r:id="rId28"/>
      <p:boldItalic r:id="rId29"/>
    </p:embeddedFont>
    <p:embeddedFont>
      <p:font typeface="Righteous" panose="020B060402020202020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261" autoAdjust="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1-27T00:39:28.872"/>
    </inkml:context>
    <inkml:brush xml:id="br0">
      <inkml:brushProperty name="width" value="0.16" units="cm"/>
      <inkml:brushProperty name="height" value="0.32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2384 944,'4'0,"3"0,5 0,7 0,3 0,5 3,1 1,-1 1,-5 1,0 2,0-3,3 2,7 1,5-3,6-1,2-1,0 1,0 1,-3 0,-3 1,-6 1,-5-2,-4-1,-4-1,0-2,-1-1,-1 0,1 0,-3 4,-2 0,8 3,6 1,12 1,2 1,-3-3,-3-2,-10 2,-5-1,-6 2,-2 0,-4 2,0 2,2 3,0 2,3 4,4 0,-2-2,-3 0,-5 1,1-4,2-2,-2 1,2-2,1-1,4-1,-3 0,2-2,-1 2,3-2,0-3,2-1,0-3,0 0,1-2,-1 0,-5 0,-10-1,-8 1,-7-1,-5 1,-3 0,-5 3,-5 1,-7 4,-2 0,3-1,1-2,6 1,4 0,-20-1,-5-1,1-1,6-3,3 1,6-1,4-1,5 1,-2 0,2 0,1 0,-3 0,0 0,-5 0,-4 0,1 0,-2 0,4 0,-1 0,2 0,1 0,-2 0,1 0,3 0,2 0,3 0,2-4,0 0,2 0,0 0,1 2,-5 0,-7 2,1-4,5-4,7-4,10-3,9-2,5-3,1 0,1 0,4 3,3 1,2 0,0 0,2 2,0 4,0-1,3 3,-2-1,-1 1,-1 1,0 3,2 2,10 0,1 2,-1 0,-3 0,-2 1,-2-1,-3 1,2-1,8 0,1 3,2 2,5-1,0 3,-1-1,4 0,-3 2,-4-1,-1-1,-4-2,-2-2,-4 0,-3-2,-1 0,-1 0,1 0,-1-1,2-2,3-2,0 1,-2 0,0-2,-1 1,-1-1,0 0,0-5,3-2,-3-3,0 1,-2 1,0-2,1-1,-3 0,-2-2,-2 0,-1 3,-1 1,-7 2,-6 5,-7 2,-4 3,-7 2,-6 1,-6 1,0 0,-4-1,-3 1,2-1,1 0,1 4,-2 0,4 0,3 0,5-2,3 0,-2 2,1 0,1 0,0 0,2-2,1 0,0-2,0 0,0 0,1 0,0 0,-4 3,-4 2,-1-1,1-1,1-1,3 0,1 2,2 1,3-1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1-27T00:39:40.822"/>
    </inkml:context>
    <inkml:brush xml:id="br0">
      <inkml:brushProperty name="width" value="0.16" units="cm"/>
      <inkml:brushProperty name="height" value="0.32" units="cm"/>
      <inkml:brushProperty name="color" value="#00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2369 1120,'3'0,"8"0,6 0,2 0,3 0,0 3,-1 2,0-1,0-1,-1 0,0-2,0 0,2 3,2 0,0 0,-1-1,-1 0,-1-2,-1-1,0 1,0-1,-1 0,10 2,11 6,4 4,-2 0,-4-2,-6 0,-5 0,0-4,-1-1,-3-2,-1-2,-1-1,-4 3,-5 5,-5 3,-3 4,-2 3,-2-2,2-4,18-7,9-8,6-3,0-1,-2 1,-4-2,-3 1,-3 0,-1 3,-2 2,-1 0,-1 2,5-4,0 0,0 0,3 1,1 2,-6-4,-1-1,-2 2,3 1,1 0,1 2,-2 0,1 1,-1 0,-1 1,0-1,-1 0,1 0,-1 0,0 0,4 0,1 0,-4 4,-1 0,-5 4,0 2,-4 5,-3 2,-3 5,2-1,0-1,-2-1,2 0,0 0,-1 1,-2-1,0 0,-2 0,0 1,2-4,1 0,-3-4,-9-4,-6-3,-4-2,-6 1,-1 0,-2 0,2-1,2-2,2 1,0-2,4 3,2 2,0-1,-1-1,-4 0,-6-3,-1 1,0-1,2 0,1 0,2 0,1 0,1 0,0 0,1-1,0 1,0 0,-4 0,-4 0,-1 0,-2 0,-3 0,-3 0,2 0,4 0,0 0,-2 0,-9 0,-7 0,1 0,2 0,2-3,6-1,4 0,6 0,3 2,4 0,-4 1,1 1,1 0,0 0,1 0,0 1,2-1,-1 0,-4 0,1 0,-1 0,2 3,-1 2,3-1,3 3,-2 0,-1-2,4-4,3-6,5-5,3-5,3-3,1-1,2-1,-1-1,1 0,0 0,-1 1,1 0,-1 1,0-1,4 4,6 4,10 5,7 3,13 2,20 2,15 0,9 1,0 3,-11 1,-12 0,-12-1,-8-2,-4 0,-6-1,-4-1,-4 0,-1 0,-3 0,0 0,0 0,-1-1,1-2,0-1,0-1,0-2,1 0,-1 2,5 1,0 1,-1 2,0 0,-5-2,-1-2,-1 1,1-3,0-2,1-1,4 1,1 4,1 1,2 1,1 3,-2 0,-1 0,-2 0,-4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1-27T00:39:53.920"/>
    </inkml:context>
    <inkml:brush xml:id="br0">
      <inkml:brushProperty name="width" value="0.16" units="cm"/>
      <inkml:brushProperty name="height" value="0.32" units="cm"/>
      <inkml:brushProperty name="color" value="#00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2400 1335,'3'0,"5"0,11 0,5 0,8 0,10 0,4 3,6 2,13-1,4 2,1 2,-9 0,-4 1,-6-2,-11 1,-5 0,-6-2,-5-2,-3-2,-1-1,-1 0,-1-1,1-1,0 1,-1-1,4 1,2 4,0 0,3 0,-1 0,-1-2,-4 3,-7 3,-8 1,-13 2,-13 2,-19 3,-14 2,-6 0,-2-2,-2-4,5 0,4-3,2-3,7-2,7-2,7 3,5-1,1 0,-3 2,1 0,1-1,6 3,2-1,-2-2,-2-1,2-1,1 2,3-1,0 0,-1 0,0-2,-5 3,-1 0,3 2,5 4,2 3,3 6,2 3,1 1,1 2,1 1,5-4,6-10,5-6,4-6,3-2,2-4,0-2,0-2,1-1,0 0,-1-1,0 4,-1 2,1 1,-1 3,1 0,6-2,6-1,0 1,-1-1,0 2,-2 1,-1 0,-4 1,-2 0,-1 0,-1 0,2 0,1 0,5 1,5-1,11 0,6 0,-1 0,-4 0,-3 0,-3 0,-4 0,-4 0,-6 0,-2 0,-3 0,0 0,-1 0,2 0,3 0,-1 0,-1 0,0 0,-1 0,3 0,3 0,5 0,-1 0,-1 0,-4 0,-2 0,-1 0,-13 0,-7-3,-8-2,-5-2,-6-1,-2-2,-2 1,-1-2,-4-2,0 1,0 3,1 0,2 0,1-1,-3 2,-3-2,-8-2,-1-3,6-1,11 0,12 5,7 0,8-1,8 1,5 3,2-1,2 1,-5-1,4-3,2-2,0 1,-5-1,-2-1,1 3,2 2,-10 4,-20 2,-19-2,-19 1,-13 1,-12-1,-2-2,-3-2,2 1,3 2,8 1,7 2,7-2,8 0,15 1,21-3,15 1,20 1,17 1,17 2,9 0,4 1,0 1,-8 0,-8 0,-10 1,-13-1,-4 0,-6 0,-3 1,-3-5,-3 0,0 0,0 0,-1 1,0 2,8 0,-1 7,-2 7,-4 10,-6 8,-4 9,-2 0,-1-2,-2-5,-1-4,-2-5,0-2,-1-2,-1-2,1 2,-4-5,-4-1,-4-3,-3-3,-3-3,-1-2,-1-2,0-1,-4-1,-4 1,-1-1,-2 1,1-1,3 1,1 0,3 0,2 0,-3 0,0 0,-2 0,-2 0,0 0,-8 0,1 0,-8 0,-3 0,3 0,6 0,5 0,4 0,6 0,1 0,-1 0,-1 0,-3-3,-4-2,0 1,2 1,2 0,2 2,3 0,1 1,-3 0,-1 0,0 0,2 0,0 0,1 0,1 1,-3-1,-1 0,-3 0,0 0,1 3,1 1,3 1,1-2,4-1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1-27T00:40:12.899"/>
    </inkml:context>
    <inkml:brush xml:id="br0">
      <inkml:brushProperty name="width" value="0.16" units="cm"/>
      <inkml:brushProperty name="height" value="0.32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2442 1486,'3'0,"5"0,7 0,8 0,7 0,5 0,-1 0,2 0,-4 0,-2 0,-4 0,-2 0,-4 0,0 0,0 0,-1 0,2 0,7 0,-4 3,2 1,2 1,1-2,-2 0,-2-2,-2 0,-1-1,-2 0,0 0,-1 0,0-1,0 1,1 0,-1 0,0 0,3 0,6 0,4 0,-4 3,-3 2,-2-1,-2-1,2 0,0-2,0 0,0 0,-2-1,0-1,-1 1,0 0,-1 0,0 0,1-1,0 1,-1 4,3 0,2 0,0 0,-1-1,-1-2,-1 0,0-1,-1 0,-1 0,0 0,0-1,1 1,-4 4,-4 4,-4 4,-4 3,-3 2,-1 3,0 0,-1 0,1 0,-1 0,0 1,1-2,-1 1,-2 0,-1-1,-4-3,-3 3,-3 1,-3-3,-2-5,0-3,-4-4,-2-3,0-2,2 0,0 0,2-1,1 3,-3 2,-1 0,-4-1,1 0,-2-2,1-1,0 1,4-1,-2 0,0 0,-2-1,1 1,1 0,-1 0,-3 0,0 0,-4 0,-4 0,-1 0,2 0,4 0,5 0,3 0,0 0,-3 0,-3 0,-4 0,-1 0,-2-3,-1-2,3 1,4 1,4 1,4 0,2 1,2 1,-2 0,-2 0,-2 0,-1 0,2 0,1 0,1 0,2 1,1-1,3-7,6-5,3-4,5-3,1-1,2-1,4 3,4 2,5 4,7 3,2 3,9 3,5 2,3 1,-2 1,-4 0,-3 0,-5-1,-3 0,2-3,3-1,5-1,-2 2,-1 1,-3 0,-2 1,-2-2,-1-2,1 1,2 1,-1 1,0 0,-2-2,0 0,-1 0,0 0,3 2,1 1,0 0,-2 1,0 0,2 0,1 0,-1 0,-1 1,-5-1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1-27T00:40:21.257"/>
    </inkml:context>
    <inkml:brush xml:id="br0">
      <inkml:brushProperty name="width" value="0.16" units="cm"/>
      <inkml:brushProperty name="height" value="0.32" units="cm"/>
      <inkml:brushProperty name="color" value="#00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2400 1642,'3'0,"5"0,4 0,19 3,13 2,0-1,1-1,-1 0,-5-2,-3 3,0 1,0 0,1-2,-2-1,-2-1,-2 0,-3-1,-4 0,-1 0,-2 3,-2 1,3 0,1-1,1 0,-2-2,4 0,-1-1,-1 0,0 0,-3 0,0 0,-1 0,0 0,-1-1,4 1,1 0,0 0,-2 0,0 0,-1 0,-4-3,1-1,2-1,0 2,1 1,-1 0,0 1,0 1,0 0,3 0,1 0,0 1,-1-1,-2 0,1 0,-2 0,0 0,-1 0,-3 3,-4 5,-5 4,1 4,-2 1,-2 6,-1 1,2 4,0 0,0-1,-2-2,-2 2,1-2,-2 0,4-5,0-2,0-2,-1-3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1-27T00:40:24.547"/>
    </inkml:context>
    <inkml:brush xml:id="br0">
      <inkml:brushProperty name="width" value="0.16" units="cm"/>
      <inkml:brushProperty name="height" value="0.32" units="cm"/>
      <inkml:brushProperty name="color" value="#00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2409 1751,'6'0,"13"0,6-3,6-2,3 1,1 1,-4 1,-3-3,-3-1,-2 2,1 0,3 2,7 1,5 0,-2 1,-2 0,-6 0,-3 0,0 1,2-1,4 0,12 3,3 2,-4-1,-3-1,-4 0,-9 1,-5 2,-4-2,0 0,2-1,1-3,2 1,-2-1,3 0,2 0,-2 0,-1-1,-1 1,-1 0,0 0,-2 0,1 0,-1 0,0 0,1 0,-1 0,1 0,-1 0,0 0,1 0,-4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1-27T00:40:26.345"/>
    </inkml:context>
    <inkml:brush xml:id="br0">
      <inkml:brushProperty name="width" value="0.16" units="cm"/>
      <inkml:brushProperty name="height" value="0.32" units="cm"/>
      <inkml:brushProperty name="color" value="#00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2390 1778,'3'0,"8"0,5 0,11 0,10 0,5 3,6 2,4-1,1-1,-3 0,-2-2,-8 0,-5-1,-7 0,-1 0,2 0,-1 0,1 0,-1 0,-1-1,4 1,0 0,-1 0,-4 0,-2 0,-1 0,-3 0,0 0,0 0,-1 0,3 0,5 0,4 0,0 0,2 0,-2 0,-2 0,-3 0,-3 0,-2 0,-1 0,0 0,-2 0,1 0,0 0,1 0,-1 0,0 0,0 0,1 0,-1 0,-2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Dddmbd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842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883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254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4262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996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585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0403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410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srp@u.northwestern.edu" TargetMode="External"/><Relationship Id="rId5" Type="http://schemas.openxmlformats.org/officeDocument/2006/relationships/hyperlink" Target="mailto:karan.shah@u.northwestern.edu" TargetMode="External"/><Relationship Id="rId4" Type="http://schemas.openxmlformats.org/officeDocument/2006/relationships/hyperlink" Target="mailto:jihamlee2017@u.northwestern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customXml" Target="../ink/ink5.xm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8.png"/><Relationship Id="rId1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25" y="349100"/>
            <a:ext cx="3887100" cy="1206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b="1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RISKCOG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25" y="1413450"/>
            <a:ext cx="4449300" cy="1849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Implicit and Continuous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User Identification on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Smartphones in the 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Wild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533325" y="3170825"/>
            <a:ext cx="2782800" cy="168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725" y="2553925"/>
            <a:ext cx="4449300" cy="202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Jiham </a:t>
            </a:r>
            <a:r>
              <a:rPr lang="en"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Lee</a:t>
            </a:r>
            <a:br>
              <a:rPr lang="en"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jihamlee2017@u.northwestern.edu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Karan K Shah</a:t>
            </a:r>
            <a:b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karan.shah@u.northwestern.edu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Sandeep Raju Prabhakar</a:t>
            </a:r>
            <a:b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srp@u.northwestern.edu</a:t>
            </a:r>
          </a:p>
          <a:p>
            <a:pPr lvl="0" algn="l" rtl="0">
              <a:spcBef>
                <a:spcPts val="0"/>
              </a:spcBef>
              <a:buNone/>
            </a:pP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EECS 450 : Internet Security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Fall 2016, Northwestern University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b="1" dirty="0">
                <a:latin typeface="Source Sans Pro"/>
                <a:ea typeface="Source Sans Pro"/>
                <a:cs typeface="Source Sans Pro"/>
                <a:sym typeface="Source Sans Pro"/>
              </a:rPr>
              <a:t>Data for Particular Features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28" t="24692" r="57864" b="55559"/>
          <a:stretch/>
        </p:blipFill>
        <p:spPr>
          <a:xfrm>
            <a:off x="215558" y="1869396"/>
            <a:ext cx="8805599" cy="138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b="1" dirty="0">
                <a:latin typeface="Source Sans Pro"/>
                <a:ea typeface="Source Sans Pro"/>
                <a:cs typeface="Source Sans Pro"/>
                <a:sym typeface="Source Sans Pro"/>
              </a:rPr>
              <a:t>Iphone Data Collection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for the phone : PowerSense , Gathered Data</a:t>
            </a:r>
          </a:p>
          <a:p>
            <a:pPr marL="419100" lvl="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Smart Watch : iWatch 2.0</a:t>
            </a:r>
          </a:p>
          <a:p>
            <a:pPr marL="457200" lvl="0" indent="-38100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Sensors Used : No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6603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b="1" dirty="0">
                <a:latin typeface="Source Sans Pro"/>
                <a:ea typeface="Source Sans Pro"/>
                <a:cs typeface="Source Sans Pro"/>
                <a:sym typeface="Source Sans Pro"/>
              </a:rPr>
              <a:t>PowerSense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Developed by </a:t>
            </a:r>
            <a:r>
              <a:rPr lang="en-US" dirty="0" err="1"/>
              <a:t>Shiyan</a:t>
            </a:r>
            <a:r>
              <a:rPr lang="en-US" dirty="0"/>
              <a:t> Xu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It shows the sensor data live value when collection from mobile phone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3795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b="1" dirty="0">
                <a:latin typeface="Source Sans Pro"/>
                <a:ea typeface="Source Sans Pro"/>
                <a:cs typeface="Source Sans Pro"/>
                <a:sym typeface="Source Sans Pro"/>
              </a:rPr>
              <a:t>Gathered 1.2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Developed by </a:t>
            </a:r>
            <a:r>
              <a:rPr lang="en-US" dirty="0" err="1"/>
              <a:t>Yetii</a:t>
            </a:r>
            <a:r>
              <a:rPr lang="en-US" dirty="0"/>
              <a:t> Ltd.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It does not have any graphs that shows the sensor values.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Measures only the accelerometer using the watch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1462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b="1">
                <a:latin typeface="Source Sans Pro"/>
                <a:ea typeface="Source Sans Pro"/>
                <a:cs typeface="Source Sans Pro"/>
                <a:sym typeface="Source Sans Pro"/>
              </a:rPr>
              <a:t>Accelerometer and Gyroscope Axis Configuration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8267" b="8652"/>
          <a:stretch/>
        </p:blipFill>
        <p:spPr>
          <a:xfrm>
            <a:off x="5504222" y="1017725"/>
            <a:ext cx="2696036" cy="3982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4564" b="6938"/>
          <a:stretch/>
        </p:blipFill>
        <p:spPr>
          <a:xfrm>
            <a:off x="1461352" y="989943"/>
            <a:ext cx="2893219" cy="4037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9310" y="3488788"/>
            <a:ext cx="1491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Gyroscope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54393" y="3732628"/>
            <a:ext cx="1491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Accelerometer</a:t>
            </a:r>
          </a:p>
        </p:txBody>
      </p:sp>
    </p:spTree>
    <p:extLst>
      <p:ext uri="{BB962C8B-B14F-4D97-AF65-F5344CB8AC3E}">
        <p14:creationId xmlns:p14="http://schemas.microsoft.com/office/powerpoint/2010/main" val="2242058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>
                <a:latin typeface="Source Sans Pro"/>
                <a:ea typeface="Source Sans Pro"/>
                <a:cs typeface="Source Sans Pro"/>
                <a:sym typeface="Source Sans Pro"/>
              </a:rPr>
              <a:t>iWatch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pic>
        <p:nvPicPr>
          <p:cNvPr id="1026" name="Picture 2" descr="iPhone Screenshot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92" y="1097238"/>
            <a:ext cx="2689694" cy="336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Phone Screenshot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606" y="1106866"/>
            <a:ext cx="2689694" cy="336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Phone Screenshot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93" y="1097238"/>
            <a:ext cx="27051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204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b="1" dirty="0">
                <a:latin typeface="Source Sans Pro"/>
                <a:ea typeface="Source Sans Pro"/>
                <a:cs typeface="Source Sans Pro"/>
                <a:sym typeface="Source Sans Pro"/>
              </a:rPr>
              <a:t>Values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4160" r="23590" b="18861"/>
          <a:stretch/>
        </p:blipFill>
        <p:spPr>
          <a:xfrm>
            <a:off x="311700" y="1017725"/>
            <a:ext cx="8473393" cy="355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93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b="1" dirty="0">
                <a:latin typeface="Source Sans Pro"/>
                <a:ea typeface="Source Sans Pro"/>
                <a:cs typeface="Source Sans Pro"/>
                <a:sym typeface="Source Sans Pro"/>
              </a:rPr>
              <a:t>Values from </a:t>
            </a:r>
            <a:r>
              <a:rPr lang="en-US" b="1" dirty="0"/>
              <a:t>Gathered - Monitor and Record Device Sensors</a:t>
            </a:r>
            <a:endParaRPr lang="en" sz="3000" b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pic>
        <p:nvPicPr>
          <p:cNvPr id="2050" name="Picture 2" descr="iPhone Screenshot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401" y="1788969"/>
            <a:ext cx="1764195" cy="220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11624" b="16582"/>
          <a:stretch/>
        </p:blipFill>
        <p:spPr>
          <a:xfrm>
            <a:off x="6056228" y="1119966"/>
            <a:ext cx="2776072" cy="3543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73" t="11624" r="-873" b="16582"/>
          <a:stretch/>
        </p:blipFill>
        <p:spPr>
          <a:xfrm>
            <a:off x="140676" y="1119966"/>
            <a:ext cx="2790093" cy="35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86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Flaws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 not have an inbuilt sensor. It uses the linear acceleration of the watch</a:t>
            </a:r>
          </a:p>
          <a:p>
            <a:r>
              <a:rPr lang="en-US" dirty="0"/>
              <a:t>Bulk of data</a:t>
            </a:r>
          </a:p>
          <a:p>
            <a:r>
              <a:rPr lang="en-US" dirty="0"/>
              <a:t>Some of the data is not used and you cannot send more than 1 Mb of data</a:t>
            </a:r>
          </a:p>
          <a:p>
            <a:endParaRPr lang="en-US" dirty="0"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8230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>
                <a:latin typeface="Source Sans Pro"/>
                <a:ea typeface="Source Sans Pro"/>
                <a:cs typeface="Source Sans Pro"/>
                <a:sym typeface="Source Sans Pro"/>
              </a:rPr>
              <a:t>Future Work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Designing the application in Xcode for making it compatible with iPhone</a:t>
            </a:r>
          </a:p>
          <a:p>
            <a:pPr marL="457200" lvl="0" indent="-3810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Sending the data to the server so training of the data can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place and configuring the application for that</a:t>
            </a:r>
            <a:endParaRPr lang="en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311708" y="107282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latin typeface="Source Sans Pro"/>
                <a:ea typeface="Source Sans Pro"/>
                <a:cs typeface="Source Sans Pro"/>
                <a:sym typeface="Source Sans Pro"/>
              </a:rPr>
              <a:t>Data Collection from Smart Watch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b="1">
                <a:latin typeface="Source Sans Pro"/>
                <a:ea typeface="Source Sans Pro"/>
                <a:cs typeface="Source Sans Pro"/>
                <a:sym typeface="Source Sans Pro"/>
              </a:rPr>
              <a:t>Outline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</a:p>
          <a:p>
            <a:pPr marL="457200" lvl="0" indent="-3810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Data Collection</a:t>
            </a:r>
          </a:p>
          <a:p>
            <a:pPr marL="457200" lvl="0" indent="-3810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Iphone Data Collection</a:t>
            </a:r>
          </a:p>
          <a:p>
            <a:pPr marL="457200" lvl="0" indent="-3810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Flaws</a:t>
            </a:r>
          </a:p>
          <a:p>
            <a:pPr marL="457200" lvl="0" indent="-3810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Future Work</a:t>
            </a:r>
          </a:p>
          <a:p>
            <a:pPr lv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Collection of data from smart watch as it being used by most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used for extraction of features from the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to the current technique used by </a:t>
            </a:r>
            <a:r>
              <a:rPr lang="en-US" dirty="0" err="1"/>
              <a:t>RiskCog</a:t>
            </a:r>
            <a:r>
              <a:rPr lang="en-US" dirty="0"/>
              <a:t> only instead data collected from the watch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424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b="1" dirty="0">
                <a:latin typeface="Source Sans Pro"/>
                <a:ea typeface="Source Sans Pro"/>
                <a:cs typeface="Source Sans Pro"/>
                <a:sym typeface="Source Sans Pro"/>
              </a:rPr>
              <a:t>Android Data Collection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for the phone : Sensor Dashboard</a:t>
            </a:r>
          </a:p>
          <a:p>
            <a:pPr marL="419100" lvl="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Smart Watch : Moto 360</a:t>
            </a:r>
          </a:p>
          <a:p>
            <a:pPr marL="457200" lvl="0" indent="-38100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Sensors Used : Accelerometer and Gyroscope</a:t>
            </a:r>
          </a:p>
        </p:txBody>
      </p:sp>
      <p:pic>
        <p:nvPicPr>
          <p:cNvPr id="78" name="Shape 78" descr="Picture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176" y="1152475"/>
            <a:ext cx="1793691" cy="279171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b="1">
                <a:latin typeface="Source Sans Pro"/>
                <a:ea typeface="Source Sans Pro"/>
                <a:cs typeface="Source Sans Pro"/>
                <a:sym typeface="Source Sans Pro"/>
              </a:rPr>
              <a:t>Sensor Dashboard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used for gathering data from the sensors in the watch</a:t>
            </a:r>
          </a:p>
          <a:p>
            <a:pPr marL="457200" lvl="0" indent="-381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each axis in sensor different color is used to distinguish them</a:t>
            </a:r>
          </a:p>
          <a:p>
            <a:pPr marL="457200" lvl="0" indent="4572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– Axis 1</a:t>
            </a:r>
          </a:p>
          <a:p>
            <a:pPr marL="457200" lvl="0" indent="4572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Purple – Axis 2</a:t>
            </a:r>
          </a:p>
          <a:p>
            <a:pPr marL="457200" lvl="0" indent="4572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Green – Axis 3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b="1">
                <a:latin typeface="Source Sans Pro"/>
                <a:ea typeface="Source Sans Pro"/>
                <a:cs typeface="Source Sans Pro"/>
                <a:sym typeface="Source Sans Pro"/>
              </a:rPr>
              <a:t>Accelerometer and Gyroscope Axis Configuration</a:t>
            </a:r>
          </a:p>
        </p:txBody>
      </p:sp>
      <p:pic>
        <p:nvPicPr>
          <p:cNvPr id="92" name="Shape 92" descr="new doc 2_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598" y="1017724"/>
            <a:ext cx="3073900" cy="387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 descr="new doc 2_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525" y="1095025"/>
            <a:ext cx="3285347" cy="37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latin typeface="Source Sans Pro"/>
                <a:ea typeface="Source Sans Pro"/>
                <a:cs typeface="Source Sans Pro"/>
                <a:sym typeface="Source Sans Pro"/>
              </a:rPr>
              <a:t>Values and Graphs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2987" r="85308" b="11132"/>
          <a:stretch/>
        </p:blipFill>
        <p:spPr>
          <a:xfrm>
            <a:off x="2187527" y="1058574"/>
            <a:ext cx="4206240" cy="39982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398409" y="1244802"/>
              <a:ext cx="531648" cy="190656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9613" y="1187245"/>
                <a:ext cx="589240" cy="305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2377385" y="1497954"/>
              <a:ext cx="636768" cy="180576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8588" y="1440400"/>
                <a:ext cx="694361" cy="295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2419433" y="1751106"/>
              <a:ext cx="563616" cy="207936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90640" y="1693546"/>
                <a:ext cx="621201" cy="323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2417993" y="2025570"/>
              <a:ext cx="565920" cy="155232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89193" y="1967943"/>
                <a:ext cx="623520" cy="270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/>
              <p14:cNvContentPartPr/>
              <p14:nvPr/>
            </p14:nvContentPartPr>
            <p14:xfrm>
              <a:off x="2419433" y="2250786"/>
              <a:ext cx="547488" cy="142272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90637" y="2193157"/>
                <a:ext cx="605080" cy="257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/>
              <p14:cNvContentPartPr/>
              <p14:nvPr/>
            </p14:nvContentPartPr>
            <p14:xfrm>
              <a:off x="2433545" y="2348706"/>
              <a:ext cx="484704" cy="14976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04736" y="2291655"/>
                <a:ext cx="542321" cy="129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/>
              <p14:cNvContentPartPr/>
              <p14:nvPr/>
            </p14:nvContentPartPr>
            <p14:xfrm>
              <a:off x="2405321" y="2447778"/>
              <a:ext cx="506016" cy="7488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76529" y="2390727"/>
                <a:ext cx="563600" cy="12159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 descr="Picture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83" y="319991"/>
            <a:ext cx="3451103" cy="440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 descr="Picture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677" y="315272"/>
            <a:ext cx="3827130" cy="441619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311</Words>
  <Application>Microsoft Office PowerPoint</Application>
  <PresentationFormat>On-screen Show (16:9)</PresentationFormat>
  <Paragraphs>78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Source Sans Pro</vt:lpstr>
      <vt:lpstr>Lato</vt:lpstr>
      <vt:lpstr>Arial</vt:lpstr>
      <vt:lpstr>Righteous</vt:lpstr>
      <vt:lpstr>Calibri</vt:lpstr>
      <vt:lpstr>simple-light-2</vt:lpstr>
      <vt:lpstr>RISKCOG</vt:lpstr>
      <vt:lpstr>Data Collection from Smart Watch</vt:lpstr>
      <vt:lpstr>Outline</vt:lpstr>
      <vt:lpstr>Introduction</vt:lpstr>
      <vt:lpstr>Android Data Collection</vt:lpstr>
      <vt:lpstr>Sensor Dashboard</vt:lpstr>
      <vt:lpstr>Accelerometer and Gyroscope Axis Configuration</vt:lpstr>
      <vt:lpstr>Values and Graphs</vt:lpstr>
      <vt:lpstr>PowerPoint Presentation</vt:lpstr>
      <vt:lpstr>Data for Particular Features</vt:lpstr>
      <vt:lpstr>Iphone Data Collection</vt:lpstr>
      <vt:lpstr>PowerSense</vt:lpstr>
      <vt:lpstr>Gathered 1.2</vt:lpstr>
      <vt:lpstr>Accelerometer and Gyroscope Axis Configuration</vt:lpstr>
      <vt:lpstr>iWatch</vt:lpstr>
      <vt:lpstr>Values</vt:lpstr>
      <vt:lpstr>Values from Gathered - Monitor and Record Device Sensors</vt:lpstr>
      <vt:lpstr>Flaws</vt:lpstr>
      <vt:lpstr>Future Work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RISKCOG</dc:title>
  <cp:lastModifiedBy>Karan</cp:lastModifiedBy>
  <cp:revision>18</cp:revision>
  <dcterms:modified xsi:type="dcterms:W3CDTF">2016-11-28T17:56:44Z</dcterms:modified>
</cp:coreProperties>
</file>